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2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4572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8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i="0" sz="4000" u="none" cap="none" strike="noStrik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6pPr>
            <a:lvl7pPr lvl="6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7pPr>
            <a:lvl8pPr lvl="7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8pPr>
            <a:lvl9pPr lvl="8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2"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3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>
            <a:off x="685800" y="762000"/>
            <a:ext cx="7772400" cy="762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bg>
      <p:bgPr>
        <a:solidFill>
          <a:schemeClr val="lt1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bg>
      <p:bgPr>
        <a:solidFill>
          <a:schemeClr val="lt1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889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889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889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889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889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889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889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jpg"/><Relationship Id="rId4" Type="http://schemas.openxmlformats.org/officeDocument/2006/relationships/image" Target="../media/image1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5" Type="http://schemas.openxmlformats.org/officeDocument/2006/relationships/image" Target="../media/image1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ctrTitle"/>
          </p:nvPr>
        </p:nvSpPr>
        <p:spPr>
          <a:xfrm>
            <a:off x="4572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0" i="0" lang="en-US" sz="8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AQIDAH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6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Times New Roman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IMAN MUTIARA HIDUP</a:t>
            </a:r>
            <a:endParaRPr b="0" i="0" sz="1800" u="none" cap="none" strike="noStrike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447800"/>
            <a:ext cx="3984625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8200" y="1447800"/>
            <a:ext cx="4114800" cy="409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6325" y="609600"/>
            <a:ext cx="3522662" cy="579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609600"/>
            <a:ext cx="4114800" cy="3475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1000" y="4191000"/>
            <a:ext cx="4191000" cy="2225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/>
          <p:nvPr/>
        </p:nvSpPr>
        <p:spPr>
          <a:xfrm>
            <a:off x="152400" y="4267200"/>
            <a:ext cx="2514600" cy="657225"/>
          </a:xfrm>
          <a:prstGeom prst="rect">
            <a:avLst/>
          </a:prstGeom>
          <a:solidFill>
            <a:srgbClr val="33CCFF"/>
          </a:solidFill>
          <a:ln cap="rnd" cmpd="sng" w="12700">
            <a:solidFill>
              <a:srgbClr val="00009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/>
              <a:t>AJARAN SESAT </a:t>
            </a:r>
            <a:endParaRPr b="0" i="0" sz="1800" u="none" cap="none" strike="noStrike"/>
          </a:p>
        </p:txBody>
      </p:sp>
      <p:sp>
        <p:nvSpPr>
          <p:cNvPr id="110" name="Google Shape;110;p16"/>
          <p:cNvSpPr/>
          <p:nvPr/>
        </p:nvSpPr>
        <p:spPr>
          <a:xfrm>
            <a:off x="1981200" y="304800"/>
            <a:ext cx="2514600" cy="657225"/>
          </a:xfrm>
          <a:prstGeom prst="rect">
            <a:avLst/>
          </a:prstGeom>
          <a:solidFill>
            <a:srgbClr val="33CCFF"/>
          </a:solidFill>
          <a:ln cap="rnd" cmpd="sng" w="12700">
            <a:solidFill>
              <a:srgbClr val="00009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/>
              <a:t>MINUM ARAK </a:t>
            </a:r>
            <a:endParaRPr b="0" i="0" sz="1800" u="none" cap="none" strike="noStrike"/>
          </a:p>
        </p:txBody>
      </p:sp>
      <p:sp>
        <p:nvSpPr>
          <p:cNvPr id="111" name="Google Shape;111;p16"/>
          <p:cNvSpPr/>
          <p:nvPr/>
        </p:nvSpPr>
        <p:spPr>
          <a:xfrm>
            <a:off x="4724400" y="5105400"/>
            <a:ext cx="2514600" cy="657225"/>
          </a:xfrm>
          <a:prstGeom prst="rect">
            <a:avLst/>
          </a:prstGeom>
          <a:solidFill>
            <a:srgbClr val="33CCFF"/>
          </a:solidFill>
          <a:ln cap="rnd" cmpd="sng" w="12700">
            <a:solidFill>
              <a:srgbClr val="00009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/>
              <a:t>SKIN HEAD 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/>
          <p:nvPr>
            <p:ph type="title"/>
          </p:nvPr>
        </p:nvSpPr>
        <p:spPr>
          <a:xfrm>
            <a:off x="685800" y="762000"/>
            <a:ext cx="7772400" cy="762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Times New Roman"/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PENGERTIAN IMAN</a:t>
            </a:r>
            <a:endParaRPr b="0" i="0" sz="1800" u="none" cap="none" strike="noStrike"/>
          </a:p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 New Roman"/>
              <a:buChar char="•"/>
            </a:pPr>
            <a:r>
              <a:rPr b="1" i="0" lang="en-US" sz="32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BAHASA : - mengiktiraf / mengakui / membenarkan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 New Roman"/>
              <a:buChar char="•"/>
            </a:pPr>
            <a:r>
              <a:rPr b="1" i="0" lang="en-US" sz="32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ISTILAH :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Font typeface="Times New Roman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- membenarkan dengan hati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Font typeface="Times New Roman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- mengikrarkan dengan lidah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Font typeface="Times New Roman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- mengamalkan dengan anggota</a:t>
            </a:r>
            <a:endParaRPr b="0" i="0" sz="1800" u="none" cap="none" strike="noStrike"/>
          </a:p>
        </p:txBody>
      </p:sp>
      <p:pic>
        <p:nvPicPr>
          <p:cNvPr id="49" name="Google Shape;49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39000" y="5029200"/>
            <a:ext cx="1638300" cy="163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685800" y="838200"/>
            <a:ext cx="7772400" cy="114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Times New Roman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IMAN BOLEH BERTAMBAH DAN BERKURANG</a:t>
            </a:r>
            <a:endParaRPr b="0" i="0" sz="1800" u="none" cap="none" strike="noStrike"/>
          </a:p>
        </p:txBody>
      </p:sp>
      <p:sp>
        <p:nvSpPr>
          <p:cNvPr id="55" name="Google Shape;55;p8"/>
          <p:cNvSpPr txBox="1"/>
          <p:nvPr>
            <p:ph idx="1" type="body"/>
          </p:nvPr>
        </p:nvSpPr>
        <p:spPr>
          <a:xfrm>
            <a:off x="685800" y="2286000"/>
            <a:ext cx="7772400" cy="41148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Ahli sunnah wal jamaah berpendapat iman seseorang boleh bertambah dan berkurang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Iman berkait rapat dengan amalan seseorang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Iman bertambah dengan melakukan amal ibadah dan ketaatan kepada Allah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Iman berkurang jika melakukan maksiat atau meninggalkan perintah Allah</a:t>
            </a:r>
            <a:endParaRPr b="0" i="0" sz="1800" u="none" cap="none" strike="noStrike"/>
          </a:p>
        </p:txBody>
      </p:sp>
      <p:pic>
        <p:nvPicPr>
          <p:cNvPr id="56" name="Google Shape;56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58000" y="4876800"/>
            <a:ext cx="228600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/>
          <p:nvPr>
            <p:ph type="title"/>
          </p:nvPr>
        </p:nvSpPr>
        <p:spPr>
          <a:xfrm>
            <a:off x="685800" y="304800"/>
            <a:ext cx="7772400" cy="1143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Times New Roman"/>
              <a:buNone/>
            </a:pPr>
            <a:r>
              <a:rPr b="1" i="0" lang="en-US" sz="4400" u="none" cap="none" strike="noStrik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CIRI-CIRI ORANG YG BERTAMBAH IMAN</a:t>
            </a:r>
            <a:endParaRPr b="0" i="0" sz="1800" u="none" cap="none" strike="noStrike"/>
          </a:p>
        </p:txBody>
      </p:sp>
      <p:sp>
        <p:nvSpPr>
          <p:cNvPr id="62" name="Google Shape;62;p9"/>
          <p:cNvSpPr txBox="1"/>
          <p:nvPr>
            <p:ph idx="1" type="body"/>
          </p:nvPr>
        </p:nvSpPr>
        <p:spPr>
          <a:xfrm>
            <a:off x="152400" y="2286000"/>
            <a:ext cx="5562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FF99"/>
              </a:buClr>
              <a:buSzPts val="2800"/>
              <a:buFont typeface="Times New Roman"/>
              <a:buChar char="•"/>
            </a:pPr>
            <a:r>
              <a:rPr b="1" i="0" lang="en-US" sz="2800" u="none" cap="none" strike="noStrike">
                <a:solidFill>
                  <a:srgbClr val="99FF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Mempunyai ilmu tentang Allah dan Rasul-Nya.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99FF99"/>
              </a:buClr>
              <a:buSzPts val="2800"/>
              <a:buFont typeface="Times New Roman"/>
              <a:buChar char="•"/>
            </a:pPr>
            <a:r>
              <a:rPr b="1" i="0" lang="en-US" sz="2800" u="none" cap="none" strike="noStrike">
                <a:solidFill>
                  <a:srgbClr val="99FF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Banyak melakukan ibadat sunat . Ia dapat melembutkan hati dan menambahkan kecintaan kepada Allah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99FF99"/>
              </a:buClr>
              <a:buSzPts val="2800"/>
              <a:buFont typeface="Times New Roman"/>
              <a:buChar char="•"/>
            </a:pPr>
            <a:r>
              <a:rPr b="1" i="0" lang="en-US" sz="2800" u="none" cap="none" strike="noStrike">
                <a:solidFill>
                  <a:srgbClr val="99FF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Melazimi berzikir kepada Allah dan berfikir tentang kebesaran-Nya.</a:t>
            </a:r>
            <a:endParaRPr b="0" i="0" sz="1800" u="none" cap="none" strike="noStrike"/>
          </a:p>
        </p:txBody>
      </p:sp>
      <p:pic>
        <p:nvPicPr>
          <p:cNvPr id="63" name="Google Shape;63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19800" y="2514600"/>
            <a:ext cx="2819400" cy="356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1066800"/>
            <a:ext cx="7581900" cy="4697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hlink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Times New Roman"/>
              <a:buNone/>
            </a:pPr>
            <a:r>
              <a:rPr b="1" i="0" lang="en-US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KEMANISAN IMAN</a:t>
            </a:r>
            <a:endParaRPr b="0" i="0" sz="1800" u="none" cap="none" strike="noStrike"/>
          </a:p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Ialah berasa gembira dalam melakukan ibadat kepada Allah dan sanggup menanggung kepayahan demi mendapatkan keredhaan Allah.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Lebih mengutamakan Allah dan Rasul daripada urusan lain seperti tidak meninggalkan solat walaupun sibuk bekerja.</a:t>
            </a:r>
            <a:endParaRPr b="0" i="0" sz="1800" u="none" cap="none" strike="noStrike"/>
          </a:p>
        </p:txBody>
      </p:sp>
      <p:pic>
        <p:nvPicPr>
          <p:cNvPr id="75" name="Google Shape;75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15200" y="381000"/>
            <a:ext cx="1474787" cy="134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1000" y="457200"/>
            <a:ext cx="1474787" cy="1439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" y="1371600"/>
            <a:ext cx="8001000" cy="420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/>
          <p:nvPr>
            <p:ph type="title"/>
          </p:nvPr>
        </p:nvSpPr>
        <p:spPr>
          <a:xfrm>
            <a:off x="228600" y="609600"/>
            <a:ext cx="8229600" cy="1143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FF99"/>
              </a:buClr>
              <a:buFont typeface="Times New Roman"/>
              <a:buNone/>
            </a:pPr>
            <a:r>
              <a:rPr b="1" i="0" lang="en-US" sz="4400" u="none" cap="none" strike="noStrike">
                <a:solidFill>
                  <a:srgbClr val="99FF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Syarat Perolehi Kemanisan Iman</a:t>
            </a:r>
            <a:endParaRPr b="0" i="0" sz="1800" u="none" cap="none" strike="noStrike"/>
          </a:p>
        </p:txBody>
      </p:sp>
      <p:sp>
        <p:nvSpPr>
          <p:cNvPr id="87" name="Google Shape;87;p13"/>
          <p:cNvSpPr txBox="1"/>
          <p:nvPr>
            <p:ph idx="1" type="body"/>
          </p:nvPr>
        </p:nvSpPr>
        <p:spPr>
          <a:xfrm>
            <a:off x="685800" y="1981200"/>
            <a:ext cx="7772400" cy="27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3200"/>
              <a:buFont typeface="Times New Roman"/>
              <a:buChar char="•"/>
            </a:pPr>
            <a:r>
              <a:rPr b="1" i="0" lang="en-US" sz="3200" u="none" cap="none" strike="noStrik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Menyintai Allah dan Rasul-Nya melebihi yang lain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00FF"/>
              </a:buClr>
              <a:buSzPts val="3200"/>
              <a:buFont typeface="Times New Roman"/>
              <a:buChar char="•"/>
            </a:pPr>
            <a:r>
              <a:rPr b="1" i="0" lang="en-US" sz="3200" u="none" cap="none" strike="noStrik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Mengasihi seseorang kerana Allah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00FF"/>
              </a:buClr>
              <a:buSzPts val="3200"/>
              <a:buFont typeface="Times New Roman"/>
              <a:buChar char="•"/>
            </a:pPr>
            <a:r>
              <a:rPr b="1" i="0" lang="en-US" sz="3200" u="none" cap="none" strike="noStrike">
                <a:solidFill>
                  <a:srgbClr val="FF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Membenci kekufuran seperti benci jika dicampakkan ke dalam api neraka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Times New Roman"/>
              <a:buNone/>
            </a:pPr>
            <a:r>
              <a:rPr b="1" i="0" lang="en-US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PEROSAK IMAN</a:t>
            </a:r>
            <a:endParaRPr b="0" i="0" sz="1800" u="none" cap="none" strike="noStrike"/>
          </a:p>
        </p:txBody>
      </p:sp>
      <p:pic>
        <p:nvPicPr>
          <p:cNvPr id="93" name="Google Shape;9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800" y="2590800"/>
            <a:ext cx="2971800" cy="299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19600" y="2667000"/>
            <a:ext cx="4114800" cy="3417887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/>
          <p:nvPr/>
        </p:nvSpPr>
        <p:spPr>
          <a:xfrm>
            <a:off x="2514600" y="2362200"/>
            <a:ext cx="3162300" cy="1017587"/>
          </a:xfrm>
          <a:prstGeom prst="rect">
            <a:avLst/>
          </a:prstGeom>
          <a:solidFill>
            <a:srgbClr val="33CCFF"/>
          </a:solidFill>
          <a:ln cap="rnd" cmpd="sng" w="12700">
            <a:solidFill>
              <a:srgbClr val="00009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/>
              <a:t>BLACK METAL 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